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A46C656D-0E2C-43CD-898A-6C0B8785E1FE}">
          <p14:sldIdLst>
            <p14:sldId id="256"/>
          </p14:sldIdLst>
        </p14:section>
        <p14:section name="Namnlöst avsnitt" id="{310C299D-9B91-445D-AC82-15FB9F202B53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E3B112-BB09-4789-BB99-D135821888F3}" v="4" dt="2026-10-11T11:36:55.4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64"/>
    <p:restoredTop sz="93041"/>
  </p:normalViewPr>
  <p:slideViewPr>
    <p:cSldViewPr snapToGrid="0" snapToObjects="1">
      <p:cViewPr varScale="1">
        <p:scale>
          <a:sx n="63" d="100"/>
          <a:sy n="63" d="100"/>
        </p:scale>
        <p:origin x="10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C601E-974B-4173-9712-615606157392}" type="datetimeFigureOut">
              <a:rPr lang="da-DK" smtClean="0"/>
              <a:t>17-10-2026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15D4A-8612-4BA6-B014-FDC941CAE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198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4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4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3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80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32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9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34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97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2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57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59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3C542-5686-D64C-BCCF-9734A2548280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FB4E2-9BF1-9E47-A04A-279BEEFA213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42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kstfelt 80"/>
          <p:cNvSpPr txBox="1"/>
          <p:nvPr/>
        </p:nvSpPr>
        <p:spPr>
          <a:xfrm>
            <a:off x="3565234" y="1173527"/>
            <a:ext cx="7966365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da-DK" dirty="0"/>
          </a:p>
          <a:p>
            <a:r>
              <a:rPr lang="da-DK" dirty="0"/>
              <a:t> </a:t>
            </a:r>
            <a:r>
              <a:rPr lang="da-DK" sz="1400" dirty="0" err="1"/>
              <a:t>När</a:t>
            </a:r>
            <a:r>
              <a:rPr lang="da-DK" sz="1400" dirty="0"/>
              <a:t> det </a:t>
            </a:r>
            <a:r>
              <a:rPr lang="da-DK" sz="1400" dirty="0" err="1"/>
              <a:t>behövs</a:t>
            </a:r>
            <a:endParaRPr lang="da-DK" sz="1400" dirty="0"/>
          </a:p>
          <a:p>
            <a:endParaRPr lang="da-DK" dirty="0"/>
          </a:p>
        </p:txBody>
      </p:sp>
      <p:sp>
        <p:nvSpPr>
          <p:cNvPr id="15" name="Tekstfelt 14"/>
          <p:cNvSpPr txBox="1"/>
          <p:nvPr/>
        </p:nvSpPr>
        <p:spPr>
          <a:xfrm>
            <a:off x="3565234" y="319604"/>
            <a:ext cx="7071066" cy="8617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da-DK" dirty="0"/>
          </a:p>
          <a:p>
            <a:r>
              <a:rPr lang="da-DK" dirty="0"/>
              <a:t> </a:t>
            </a:r>
            <a:r>
              <a:rPr lang="da-DK" dirty="0" err="1"/>
              <a:t>Alltid</a:t>
            </a:r>
            <a:endParaRPr lang="da-DK" sz="5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  <a:p>
            <a:endParaRPr lang="da-DK" sz="100" dirty="0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C37D7A40-51C2-9D4C-873F-A5B7A4C289F2}"/>
              </a:ext>
            </a:extLst>
          </p:cNvPr>
          <p:cNvSpPr/>
          <p:nvPr/>
        </p:nvSpPr>
        <p:spPr>
          <a:xfrm rot="16200000">
            <a:off x="29933" y="3069309"/>
            <a:ext cx="3207348" cy="53549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/>
              <a:t>© 2018 Breech Birth Network, breechbirth.org.uk</a:t>
            </a:r>
          </a:p>
          <a:p>
            <a:pPr algn="ctr"/>
            <a:r>
              <a:rPr lang="en-US" sz="900" dirty="0"/>
              <a:t>Designed by Shawn Walker, RM PhD</a:t>
            </a:r>
          </a:p>
          <a:p>
            <a:pPr algn="ctr"/>
            <a:r>
              <a:rPr lang="en-US" sz="900" dirty="0"/>
              <a:t>2022 Edited with permission by </a:t>
            </a:r>
            <a:r>
              <a:rPr lang="en-US" sz="900" dirty="0" err="1"/>
              <a:t>KGNielsen</a:t>
            </a:r>
            <a:r>
              <a:rPr lang="en-US" sz="900" dirty="0"/>
              <a:t>, MD</a:t>
            </a:r>
          </a:p>
        </p:txBody>
      </p:sp>
      <p:sp>
        <p:nvSpPr>
          <p:cNvPr id="72" name="Tekstfelt 71"/>
          <p:cNvSpPr txBox="1"/>
          <p:nvPr/>
        </p:nvSpPr>
        <p:spPr>
          <a:xfrm>
            <a:off x="6993332" y="2000201"/>
            <a:ext cx="4538268" cy="45253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a-DK" dirty="0" err="1"/>
              <a:t>Åtgärd</a:t>
            </a:r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10" name="Tekstfelt 9"/>
          <p:cNvSpPr txBox="1"/>
          <p:nvPr/>
        </p:nvSpPr>
        <p:spPr>
          <a:xfrm>
            <a:off x="3565236" y="2001246"/>
            <a:ext cx="3428096" cy="45243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a-DK" dirty="0"/>
              <a:t>Bedömning/fynd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631EAF-38C9-E24C-ADF5-C02C0656156F}"/>
              </a:ext>
            </a:extLst>
          </p:cNvPr>
          <p:cNvSpPr txBox="1"/>
          <p:nvPr/>
        </p:nvSpPr>
        <p:spPr>
          <a:xfrm rot="16200000">
            <a:off x="-2181719" y="2988597"/>
            <a:ext cx="6033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UPRÄTT SÄTESFÖDSEL </a:t>
            </a:r>
            <a:r>
              <a:rPr lang="en-US" sz="2400" b="1" dirty="0"/>
              <a:t>– 5 MINUTER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D4C1B4F-36EA-DC49-AF1B-8E78B500ED18}"/>
              </a:ext>
            </a:extLst>
          </p:cNvPr>
          <p:cNvSpPr/>
          <p:nvPr/>
        </p:nvSpPr>
        <p:spPr>
          <a:xfrm>
            <a:off x="4819450" y="507230"/>
            <a:ext cx="2751540" cy="6717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/>
              <a:t>Kontinuerlig krystning</a:t>
            </a:r>
            <a:endParaRPr lang="en-US" sz="1400" b="1" dirty="0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39E2FD90-9225-FD42-B031-C4304A50D503}"/>
              </a:ext>
            </a:extLst>
          </p:cNvPr>
          <p:cNvSpPr/>
          <p:nvPr/>
        </p:nvSpPr>
        <p:spPr>
          <a:xfrm>
            <a:off x="2042758" y="2441856"/>
            <a:ext cx="1391350" cy="76424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err="1"/>
              <a:t>Okomplicerade</a:t>
            </a:r>
            <a:r>
              <a:rPr lang="en-US" sz="1400" b="1" dirty="0"/>
              <a:t> </a:t>
            </a:r>
            <a:r>
              <a:rPr lang="en-US" sz="1400" b="1" dirty="0" err="1"/>
              <a:t>armar</a:t>
            </a:r>
            <a:endParaRPr lang="en-US" sz="1400" b="1" dirty="0"/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9765CA1E-A3C8-384C-9DCC-0BC093E919B7}"/>
              </a:ext>
            </a:extLst>
          </p:cNvPr>
          <p:cNvSpPr/>
          <p:nvPr/>
        </p:nvSpPr>
        <p:spPr>
          <a:xfrm>
            <a:off x="2053644" y="3452401"/>
            <a:ext cx="1382991" cy="7769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err="1"/>
              <a:t>Komplicerade</a:t>
            </a:r>
            <a:r>
              <a:rPr lang="en-US" sz="1400" b="1" dirty="0"/>
              <a:t> </a:t>
            </a:r>
            <a:r>
              <a:rPr lang="en-US" sz="1400" b="1" dirty="0" err="1"/>
              <a:t>armar</a:t>
            </a:r>
            <a:endParaRPr lang="en-US" sz="1400" b="1" dirty="0"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324E0060-1FAA-7F4E-82A9-D90131A10C80}"/>
              </a:ext>
            </a:extLst>
          </p:cNvPr>
          <p:cNvSpPr/>
          <p:nvPr/>
        </p:nvSpPr>
        <p:spPr>
          <a:xfrm>
            <a:off x="7167751" y="3449789"/>
            <a:ext cx="1562037" cy="78873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För </a:t>
            </a:r>
            <a:r>
              <a:rPr lang="en-US" sz="1400" dirty="0" err="1"/>
              <a:t>höfterna</a:t>
            </a:r>
            <a:r>
              <a:rPr lang="en-US" sz="1400" dirty="0"/>
              <a:t> </a:t>
            </a:r>
            <a:r>
              <a:rPr lang="en-US" sz="1400" dirty="0" err="1"/>
              <a:t>framåt</a:t>
            </a:r>
            <a:endParaRPr lang="en-US" sz="1400" dirty="0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E85E08B1-0C99-3547-ABA8-16EF41940829}"/>
              </a:ext>
            </a:extLst>
          </p:cNvPr>
          <p:cNvSpPr/>
          <p:nvPr/>
        </p:nvSpPr>
        <p:spPr>
          <a:xfrm>
            <a:off x="3756187" y="2438423"/>
            <a:ext cx="1404535" cy="76604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Ofullständig</a:t>
            </a:r>
            <a:r>
              <a:rPr lang="en-US" sz="1400" dirty="0"/>
              <a:t> rotation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7E864D2-430A-2E4A-9889-91446E764B34}"/>
              </a:ext>
            </a:extLst>
          </p:cNvPr>
          <p:cNvCxnSpPr>
            <a:cxnSpLocks/>
            <a:stCxn id="37" idx="3"/>
            <a:endCxn id="45" idx="1"/>
          </p:cNvCxnSpPr>
          <p:nvPr/>
        </p:nvCxnSpPr>
        <p:spPr>
          <a:xfrm flipV="1">
            <a:off x="3434108" y="2821446"/>
            <a:ext cx="322079" cy="253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26341BC4-4DC7-F145-B422-951448ED421A}"/>
              </a:ext>
            </a:extLst>
          </p:cNvPr>
          <p:cNvCxnSpPr>
            <a:cxnSpLocks/>
            <a:stCxn id="38" idx="3"/>
            <a:endCxn id="75" idx="1"/>
          </p:cNvCxnSpPr>
          <p:nvPr/>
        </p:nvCxnSpPr>
        <p:spPr>
          <a:xfrm flipV="1">
            <a:off x="3436635" y="3839551"/>
            <a:ext cx="309860" cy="1306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3309F5D-03E8-3949-92CF-5BC7F123B788}"/>
              </a:ext>
            </a:extLst>
          </p:cNvPr>
          <p:cNvCxnSpPr>
            <a:cxnSpLocks/>
          </p:cNvCxnSpPr>
          <p:nvPr/>
        </p:nvCxnSpPr>
        <p:spPr>
          <a:xfrm>
            <a:off x="7141010" y="5866650"/>
            <a:ext cx="843797" cy="3999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F5AF15E-E58D-6744-8FB7-5F52E05C1BBF}"/>
              </a:ext>
            </a:extLst>
          </p:cNvPr>
          <p:cNvCxnSpPr>
            <a:cxnSpLocks/>
          </p:cNvCxnSpPr>
          <p:nvPr/>
        </p:nvCxnSpPr>
        <p:spPr>
          <a:xfrm>
            <a:off x="2873588" y="4854835"/>
            <a:ext cx="481220" cy="359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72D22F4A-9AD8-8149-8040-25CBE0DE2B44}"/>
              </a:ext>
            </a:extLst>
          </p:cNvPr>
          <p:cNvSpPr/>
          <p:nvPr/>
        </p:nvSpPr>
        <p:spPr>
          <a:xfrm>
            <a:off x="9237500" y="3438926"/>
            <a:ext cx="1999459" cy="7865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200" dirty="0"/>
              <a:t>Rotera barnet till rygg mot rygg, frigör främre armen och rotera tillbaka</a:t>
            </a:r>
            <a:endParaRPr lang="en-US" sz="1200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66AD021-675F-2840-B326-F73E49CC26A2}"/>
              </a:ext>
            </a:extLst>
          </p:cNvPr>
          <p:cNvCxnSpPr>
            <a:cxnSpLocks/>
            <a:stCxn id="325" idx="3"/>
            <a:endCxn id="4" idx="1"/>
          </p:cNvCxnSpPr>
          <p:nvPr/>
        </p:nvCxnSpPr>
        <p:spPr>
          <a:xfrm>
            <a:off x="8729788" y="5893088"/>
            <a:ext cx="515485" cy="1999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C5ED575-2966-4848-A35D-FD97352B5202}"/>
              </a:ext>
            </a:extLst>
          </p:cNvPr>
          <p:cNvCxnSpPr>
            <a:cxnSpLocks/>
            <a:stCxn id="320" idx="3"/>
            <a:endCxn id="317" idx="1"/>
          </p:cNvCxnSpPr>
          <p:nvPr/>
        </p:nvCxnSpPr>
        <p:spPr>
          <a:xfrm flipV="1">
            <a:off x="6826686" y="4863134"/>
            <a:ext cx="341065" cy="2477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34500F0-7965-634F-BE71-26233B88EEA6}"/>
              </a:ext>
            </a:extLst>
          </p:cNvPr>
          <p:cNvSpPr/>
          <p:nvPr/>
        </p:nvSpPr>
        <p:spPr>
          <a:xfrm>
            <a:off x="6993332" y="1371778"/>
            <a:ext cx="1736456" cy="50178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Perineal </a:t>
            </a:r>
            <a:r>
              <a:rPr lang="en-US" sz="1400" dirty="0" err="1"/>
              <a:t>svepning</a:t>
            </a:r>
            <a:endParaRPr lang="en-US" sz="1400" dirty="0"/>
          </a:p>
        </p:txBody>
      </p:sp>
      <p:sp>
        <p:nvSpPr>
          <p:cNvPr id="75" name="Rounded Rectangle 44">
            <a:extLst>
              <a:ext uri="{FF2B5EF4-FFF2-40B4-BE49-F238E27FC236}">
                <a16:creationId xmlns:a16="http://schemas.microsoft.com/office/drawing/2014/main" id="{E85E08B1-0C99-3547-ABA8-16EF41940829}"/>
              </a:ext>
            </a:extLst>
          </p:cNvPr>
          <p:cNvSpPr/>
          <p:nvPr/>
        </p:nvSpPr>
        <p:spPr>
          <a:xfrm>
            <a:off x="3746495" y="3449789"/>
            <a:ext cx="1435735" cy="7795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200" dirty="0"/>
              <a:t>Utebliven rotation. </a:t>
            </a:r>
          </a:p>
          <a:p>
            <a:pPr algn="ctr"/>
            <a:r>
              <a:rPr lang="sv-SE" sz="1200" dirty="0"/>
              <a:t>Axlarna kvarstår i bäckenets </a:t>
            </a:r>
          </a:p>
          <a:p>
            <a:pPr algn="ctr"/>
            <a:r>
              <a:rPr lang="sv-SE" sz="1200" dirty="0"/>
              <a:t>AP-diameter</a:t>
            </a:r>
            <a:endParaRPr lang="en-US" sz="1200" dirty="0"/>
          </a:p>
        </p:txBody>
      </p:sp>
      <p:sp>
        <p:nvSpPr>
          <p:cNvPr id="127" name="Rounded Rectangle 33">
            <a:extLst>
              <a:ext uri="{FF2B5EF4-FFF2-40B4-BE49-F238E27FC236}">
                <a16:creationId xmlns:a16="http://schemas.microsoft.com/office/drawing/2014/main" id="{ABC85A6D-18E9-0148-869A-E1FE08169154}"/>
              </a:ext>
            </a:extLst>
          </p:cNvPr>
          <p:cNvSpPr/>
          <p:nvPr/>
        </p:nvSpPr>
        <p:spPr>
          <a:xfrm>
            <a:off x="7720781" y="506184"/>
            <a:ext cx="3810818" cy="67170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err="1"/>
              <a:t>Uppmuntra</a:t>
            </a:r>
            <a:r>
              <a:rPr lang="en-US" sz="1400" b="1" dirty="0"/>
              <a:t> </a:t>
            </a:r>
            <a:r>
              <a:rPr lang="en-US" sz="1400" b="1" dirty="0" err="1"/>
              <a:t>til</a:t>
            </a:r>
            <a:r>
              <a:rPr lang="en-US" sz="1400" b="1" dirty="0"/>
              <a:t> </a:t>
            </a:r>
            <a:r>
              <a:rPr lang="en-US" sz="1400" b="1" dirty="0" err="1"/>
              <a:t>rörelse</a:t>
            </a:r>
            <a:endParaRPr lang="en-US" sz="1400" b="1" dirty="0"/>
          </a:p>
        </p:txBody>
      </p:sp>
      <p:cxnSp>
        <p:nvCxnSpPr>
          <p:cNvPr id="137" name="Straight Arrow Connector 63">
            <a:extLst>
              <a:ext uri="{FF2B5EF4-FFF2-40B4-BE49-F238E27FC236}">
                <a16:creationId xmlns:a16="http://schemas.microsoft.com/office/drawing/2014/main" id="{84838946-F1B4-2E45-A871-BA5A349847D1}"/>
              </a:ext>
            </a:extLst>
          </p:cNvPr>
          <p:cNvCxnSpPr>
            <a:cxnSpLocks/>
            <a:stCxn id="87" idx="3"/>
            <a:endCxn id="40" idx="1"/>
          </p:cNvCxnSpPr>
          <p:nvPr/>
        </p:nvCxnSpPr>
        <p:spPr>
          <a:xfrm>
            <a:off x="6826686" y="3842560"/>
            <a:ext cx="341065" cy="1599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51">
            <a:extLst>
              <a:ext uri="{FF2B5EF4-FFF2-40B4-BE49-F238E27FC236}">
                <a16:creationId xmlns:a16="http://schemas.microsoft.com/office/drawing/2014/main" id="{2ED196F3-ED06-A843-8E68-DC2FF4F1AA1A}"/>
              </a:ext>
            </a:extLst>
          </p:cNvPr>
          <p:cNvSpPr/>
          <p:nvPr/>
        </p:nvSpPr>
        <p:spPr>
          <a:xfrm>
            <a:off x="7167751" y="2440645"/>
            <a:ext cx="1562037" cy="7612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/>
              <a:t>”Löparställning” på den sida barnet tittar mot</a:t>
            </a:r>
            <a:endParaRPr lang="en-US" sz="1400" dirty="0"/>
          </a:p>
        </p:txBody>
      </p:sp>
      <p:cxnSp>
        <p:nvCxnSpPr>
          <p:cNvPr id="54" name="Straight Arrow Connector 63">
            <a:extLst>
              <a:ext uri="{FF2B5EF4-FFF2-40B4-BE49-F238E27FC236}">
                <a16:creationId xmlns:a16="http://schemas.microsoft.com/office/drawing/2014/main" id="{84838946-F1B4-2E45-A871-BA5A349847D1}"/>
              </a:ext>
            </a:extLst>
          </p:cNvPr>
          <p:cNvCxnSpPr>
            <a:cxnSpLocks/>
            <a:stCxn id="45" idx="3"/>
            <a:endCxn id="78" idx="1"/>
          </p:cNvCxnSpPr>
          <p:nvPr/>
        </p:nvCxnSpPr>
        <p:spPr>
          <a:xfrm>
            <a:off x="5160722" y="2821446"/>
            <a:ext cx="341064" cy="209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39">
            <a:extLst>
              <a:ext uri="{FF2B5EF4-FFF2-40B4-BE49-F238E27FC236}">
                <a16:creationId xmlns:a16="http://schemas.microsoft.com/office/drawing/2014/main" id="{DA7ED8BC-6DE0-4391-B1C5-FDBE042E2343}"/>
              </a:ext>
            </a:extLst>
          </p:cNvPr>
          <p:cNvSpPr/>
          <p:nvPr/>
        </p:nvSpPr>
        <p:spPr>
          <a:xfrm>
            <a:off x="5501786" y="2440645"/>
            <a:ext cx="1324900" cy="7620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Främre </a:t>
            </a:r>
            <a:r>
              <a:rPr lang="en-US" sz="1400" dirty="0" err="1"/>
              <a:t>armen</a:t>
            </a:r>
            <a:r>
              <a:rPr lang="en-US" sz="1400" dirty="0"/>
              <a:t> </a:t>
            </a:r>
            <a:r>
              <a:rPr lang="en-US" sz="1400" dirty="0" err="1"/>
              <a:t>kan</a:t>
            </a:r>
            <a:r>
              <a:rPr lang="en-US" sz="1400" dirty="0"/>
              <a:t> </a:t>
            </a:r>
            <a:r>
              <a:rPr lang="en-US" sz="1400" dirty="0" err="1"/>
              <a:t>nås</a:t>
            </a:r>
            <a:endParaRPr lang="en-US" sz="1400" dirty="0"/>
          </a:p>
        </p:txBody>
      </p:sp>
      <p:sp>
        <p:nvSpPr>
          <p:cNvPr id="87" name="Rounded Rectangle 39">
            <a:extLst>
              <a:ext uri="{FF2B5EF4-FFF2-40B4-BE49-F238E27FC236}">
                <a16:creationId xmlns:a16="http://schemas.microsoft.com/office/drawing/2014/main" id="{DE3586FD-02FF-4BF4-86CA-58D52AF1DDFC}"/>
              </a:ext>
            </a:extLst>
          </p:cNvPr>
          <p:cNvSpPr/>
          <p:nvPr/>
        </p:nvSpPr>
        <p:spPr>
          <a:xfrm>
            <a:off x="5501786" y="3457047"/>
            <a:ext cx="1324900" cy="7710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Armar </a:t>
            </a:r>
            <a:r>
              <a:rPr lang="en-US" sz="1400" dirty="0" err="1"/>
              <a:t>kan</a:t>
            </a:r>
            <a:r>
              <a:rPr lang="en-US" sz="1400" dirty="0"/>
              <a:t> </a:t>
            </a:r>
            <a:r>
              <a:rPr lang="en-US" sz="1400" dirty="0" err="1"/>
              <a:t>inte</a:t>
            </a:r>
            <a:r>
              <a:rPr lang="en-US" sz="1400" dirty="0"/>
              <a:t> </a:t>
            </a:r>
            <a:r>
              <a:rPr lang="en-US" sz="1400" dirty="0" err="1"/>
              <a:t>nås</a:t>
            </a:r>
            <a:endParaRPr lang="en-US" sz="1400" dirty="0"/>
          </a:p>
        </p:txBody>
      </p:sp>
      <p:sp>
        <p:nvSpPr>
          <p:cNvPr id="122" name="Rounded Rectangle 44">
            <a:extLst>
              <a:ext uri="{FF2B5EF4-FFF2-40B4-BE49-F238E27FC236}">
                <a16:creationId xmlns:a16="http://schemas.microsoft.com/office/drawing/2014/main" id="{4DA4F89C-0371-470C-8DA2-8E046644845E}"/>
              </a:ext>
            </a:extLst>
          </p:cNvPr>
          <p:cNvSpPr/>
          <p:nvPr/>
        </p:nvSpPr>
        <p:spPr>
          <a:xfrm>
            <a:off x="9245273" y="2429246"/>
            <a:ext cx="1991688" cy="7612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Svep</a:t>
            </a:r>
            <a:r>
              <a:rPr lang="en-US" sz="1400" dirty="0"/>
              <a:t> </a:t>
            </a:r>
            <a:r>
              <a:rPr lang="en-US" sz="1400" dirty="0" err="1"/>
              <a:t>ner</a:t>
            </a:r>
            <a:r>
              <a:rPr lang="en-US" sz="1400" dirty="0"/>
              <a:t> </a:t>
            </a:r>
            <a:r>
              <a:rPr lang="en-US" sz="1400" dirty="0" err="1"/>
              <a:t>främre</a:t>
            </a:r>
            <a:r>
              <a:rPr lang="en-US" sz="1400" dirty="0"/>
              <a:t> </a:t>
            </a:r>
            <a:r>
              <a:rPr lang="en-US" sz="1400" dirty="0" err="1"/>
              <a:t>armen</a:t>
            </a:r>
            <a:endParaRPr lang="en-US" sz="1400" dirty="0"/>
          </a:p>
        </p:txBody>
      </p:sp>
      <p:cxnSp>
        <p:nvCxnSpPr>
          <p:cNvPr id="161" name="Straight Arrow Connector 69">
            <a:extLst>
              <a:ext uri="{FF2B5EF4-FFF2-40B4-BE49-F238E27FC236}">
                <a16:creationId xmlns:a16="http://schemas.microsoft.com/office/drawing/2014/main" id="{BA5101DB-7FEF-4550-A5B1-069159052E92}"/>
              </a:ext>
            </a:extLst>
          </p:cNvPr>
          <p:cNvCxnSpPr>
            <a:cxnSpLocks/>
          </p:cNvCxnSpPr>
          <p:nvPr/>
        </p:nvCxnSpPr>
        <p:spPr>
          <a:xfrm>
            <a:off x="2903263" y="5873999"/>
            <a:ext cx="489579" cy="3999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69">
            <a:extLst>
              <a:ext uri="{FF2B5EF4-FFF2-40B4-BE49-F238E27FC236}">
                <a16:creationId xmlns:a16="http://schemas.microsoft.com/office/drawing/2014/main" id="{869654DC-6ED3-4E70-82AF-8DF122DD190D}"/>
              </a:ext>
            </a:extLst>
          </p:cNvPr>
          <p:cNvCxnSpPr>
            <a:cxnSpLocks/>
          </p:cNvCxnSpPr>
          <p:nvPr/>
        </p:nvCxnSpPr>
        <p:spPr>
          <a:xfrm>
            <a:off x="5161886" y="4858112"/>
            <a:ext cx="339899" cy="6023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69">
            <a:extLst>
              <a:ext uri="{FF2B5EF4-FFF2-40B4-BE49-F238E27FC236}">
                <a16:creationId xmlns:a16="http://schemas.microsoft.com/office/drawing/2014/main" id="{0766A24D-DD1B-4878-8BA6-B90D7B3FC728}"/>
              </a:ext>
            </a:extLst>
          </p:cNvPr>
          <p:cNvCxnSpPr>
            <a:cxnSpLocks/>
            <a:stCxn id="75" idx="3"/>
            <a:endCxn id="87" idx="1"/>
          </p:cNvCxnSpPr>
          <p:nvPr/>
        </p:nvCxnSpPr>
        <p:spPr>
          <a:xfrm>
            <a:off x="5182230" y="3839551"/>
            <a:ext cx="319556" cy="3009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69">
            <a:extLst>
              <a:ext uri="{FF2B5EF4-FFF2-40B4-BE49-F238E27FC236}">
                <a16:creationId xmlns:a16="http://schemas.microsoft.com/office/drawing/2014/main" id="{88AD078E-7559-4AB0-BA85-786E47CE40FF}"/>
              </a:ext>
            </a:extLst>
          </p:cNvPr>
          <p:cNvCxnSpPr>
            <a:cxnSpLocks/>
          </p:cNvCxnSpPr>
          <p:nvPr/>
        </p:nvCxnSpPr>
        <p:spPr>
          <a:xfrm flipV="1">
            <a:off x="5182230" y="5871153"/>
            <a:ext cx="339899" cy="2342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63">
            <a:extLst>
              <a:ext uri="{FF2B5EF4-FFF2-40B4-BE49-F238E27FC236}">
                <a16:creationId xmlns:a16="http://schemas.microsoft.com/office/drawing/2014/main" id="{FCC833D1-C356-47B1-AB1C-887BCA30EF00}"/>
              </a:ext>
            </a:extLst>
          </p:cNvPr>
          <p:cNvCxnSpPr>
            <a:cxnSpLocks/>
          </p:cNvCxnSpPr>
          <p:nvPr/>
        </p:nvCxnSpPr>
        <p:spPr>
          <a:xfrm flipV="1">
            <a:off x="7142343" y="4856630"/>
            <a:ext cx="842464" cy="1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Arrow Connector 63">
            <a:extLst>
              <a:ext uri="{FF2B5EF4-FFF2-40B4-BE49-F238E27FC236}">
                <a16:creationId xmlns:a16="http://schemas.microsoft.com/office/drawing/2014/main" id="{1B217713-01CD-428A-A770-256048F67BF6}"/>
              </a:ext>
            </a:extLst>
          </p:cNvPr>
          <p:cNvCxnSpPr>
            <a:cxnSpLocks/>
            <a:stCxn id="78" idx="3"/>
            <a:endCxn id="46" idx="1"/>
          </p:cNvCxnSpPr>
          <p:nvPr/>
        </p:nvCxnSpPr>
        <p:spPr>
          <a:xfrm flipV="1">
            <a:off x="6826686" y="2821251"/>
            <a:ext cx="341065" cy="404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Rounded Rectangle 42">
            <a:extLst>
              <a:ext uri="{FF2B5EF4-FFF2-40B4-BE49-F238E27FC236}">
                <a16:creationId xmlns:a16="http://schemas.microsoft.com/office/drawing/2014/main" id="{74A925BE-E9EE-4A7D-B118-69B8CB84B16E}"/>
              </a:ext>
            </a:extLst>
          </p:cNvPr>
          <p:cNvSpPr/>
          <p:nvPr/>
        </p:nvSpPr>
        <p:spPr>
          <a:xfrm>
            <a:off x="2053644" y="4460692"/>
            <a:ext cx="1382991" cy="780184"/>
          </a:xfrm>
          <a:prstGeom prst="roundRect">
            <a:avLst>
              <a:gd name="adj" fmla="val 9709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err="1"/>
              <a:t>Huvudet</a:t>
            </a:r>
            <a:endParaRPr lang="en-US" sz="1200" b="1" dirty="0"/>
          </a:p>
          <a:p>
            <a:pPr algn="ctr"/>
            <a:r>
              <a:rPr lang="en-US" sz="1200" b="1" dirty="0"/>
              <a:t> i </a:t>
            </a:r>
            <a:r>
              <a:rPr lang="en-US" sz="1200" b="1" dirty="0" err="1"/>
              <a:t>bäckeningången</a:t>
            </a:r>
            <a:endParaRPr lang="en-US" sz="1200" b="1" dirty="0"/>
          </a:p>
        </p:txBody>
      </p:sp>
      <p:sp>
        <p:nvSpPr>
          <p:cNvPr id="317" name="Rounded Rectangle 46">
            <a:extLst>
              <a:ext uri="{FF2B5EF4-FFF2-40B4-BE49-F238E27FC236}">
                <a16:creationId xmlns:a16="http://schemas.microsoft.com/office/drawing/2014/main" id="{7D56E91A-6952-4EBD-8E65-173A02E2C2C0}"/>
              </a:ext>
            </a:extLst>
          </p:cNvPr>
          <p:cNvSpPr/>
          <p:nvPr/>
        </p:nvSpPr>
        <p:spPr>
          <a:xfrm>
            <a:off x="7167751" y="4477734"/>
            <a:ext cx="1562037" cy="7708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/>
              <a:t>Lyft upp kroppen och rotera till snedvidd</a:t>
            </a:r>
            <a:endParaRPr lang="en-US" sz="1400" dirty="0"/>
          </a:p>
        </p:txBody>
      </p:sp>
      <p:sp>
        <p:nvSpPr>
          <p:cNvPr id="318" name="Rounded Rectangle 58">
            <a:extLst>
              <a:ext uri="{FF2B5EF4-FFF2-40B4-BE49-F238E27FC236}">
                <a16:creationId xmlns:a16="http://schemas.microsoft.com/office/drawing/2014/main" id="{6CE10192-560D-400D-9B44-3B553D08C2D1}"/>
              </a:ext>
            </a:extLst>
          </p:cNvPr>
          <p:cNvSpPr/>
          <p:nvPr/>
        </p:nvSpPr>
        <p:spPr>
          <a:xfrm>
            <a:off x="9245273" y="4470076"/>
            <a:ext cx="1991686" cy="7945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/>
              <a:t>För huvudet in i bäckenet och återställ flexionen</a:t>
            </a:r>
            <a:endParaRPr lang="en-US" sz="1400" dirty="0"/>
          </a:p>
        </p:txBody>
      </p:sp>
      <p:sp>
        <p:nvSpPr>
          <p:cNvPr id="319" name="Rounded Rectangle 44">
            <a:extLst>
              <a:ext uri="{FF2B5EF4-FFF2-40B4-BE49-F238E27FC236}">
                <a16:creationId xmlns:a16="http://schemas.microsoft.com/office/drawing/2014/main" id="{B13C542B-1E0E-4143-96A5-000D4C324C6D}"/>
              </a:ext>
            </a:extLst>
          </p:cNvPr>
          <p:cNvSpPr/>
          <p:nvPr/>
        </p:nvSpPr>
        <p:spPr>
          <a:xfrm>
            <a:off x="3746497" y="4477734"/>
            <a:ext cx="1426752" cy="7805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Axlar</a:t>
            </a:r>
            <a:r>
              <a:rPr lang="en-US" sz="1400" dirty="0"/>
              <a:t> </a:t>
            </a:r>
            <a:r>
              <a:rPr lang="en-US" sz="1400" dirty="0" err="1"/>
              <a:t>knappt</a:t>
            </a:r>
            <a:r>
              <a:rPr lang="en-US" sz="1400" dirty="0"/>
              <a:t> </a:t>
            </a:r>
            <a:r>
              <a:rPr lang="en-US" sz="1400" dirty="0" err="1"/>
              <a:t>synliga</a:t>
            </a:r>
            <a:endParaRPr lang="en-US" sz="1400" dirty="0"/>
          </a:p>
        </p:txBody>
      </p:sp>
      <p:sp>
        <p:nvSpPr>
          <p:cNvPr id="320" name="Rounded Rectangle 39">
            <a:extLst>
              <a:ext uri="{FF2B5EF4-FFF2-40B4-BE49-F238E27FC236}">
                <a16:creationId xmlns:a16="http://schemas.microsoft.com/office/drawing/2014/main" id="{05F26197-04FD-446C-AD3E-D8A77E3453B9}"/>
              </a:ext>
            </a:extLst>
          </p:cNvPr>
          <p:cNvSpPr/>
          <p:nvPr/>
        </p:nvSpPr>
        <p:spPr>
          <a:xfrm>
            <a:off x="5494191" y="4477734"/>
            <a:ext cx="1332495" cy="77575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Haken </a:t>
            </a:r>
            <a:r>
              <a:rPr lang="en-US" sz="1400" dirty="0" err="1"/>
              <a:t>kan</a:t>
            </a:r>
            <a:r>
              <a:rPr lang="en-US" sz="1400" dirty="0"/>
              <a:t> </a:t>
            </a:r>
            <a:r>
              <a:rPr lang="en-US" sz="1400" dirty="0" err="1"/>
              <a:t>ikke</a:t>
            </a:r>
            <a:r>
              <a:rPr lang="en-US" sz="1400" dirty="0"/>
              <a:t> </a:t>
            </a:r>
            <a:r>
              <a:rPr lang="en-US" sz="1400" dirty="0" err="1"/>
              <a:t>nås</a:t>
            </a:r>
            <a:endParaRPr lang="en-US" sz="1400" dirty="0"/>
          </a:p>
        </p:txBody>
      </p:sp>
      <p:sp>
        <p:nvSpPr>
          <p:cNvPr id="321" name="Rounded Rectangle 43">
            <a:extLst>
              <a:ext uri="{FF2B5EF4-FFF2-40B4-BE49-F238E27FC236}">
                <a16:creationId xmlns:a16="http://schemas.microsoft.com/office/drawing/2014/main" id="{9005F15D-28E1-420A-BDE2-3965306FFC99}"/>
              </a:ext>
            </a:extLst>
          </p:cNvPr>
          <p:cNvSpPr/>
          <p:nvPr/>
        </p:nvSpPr>
        <p:spPr>
          <a:xfrm>
            <a:off x="2053644" y="5506337"/>
            <a:ext cx="1380464" cy="7801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 err="1"/>
              <a:t>Huvudet</a:t>
            </a:r>
            <a:r>
              <a:rPr lang="en-US" sz="1200" b="1" dirty="0"/>
              <a:t> </a:t>
            </a:r>
          </a:p>
          <a:p>
            <a:pPr algn="ctr"/>
            <a:r>
              <a:rPr lang="en-US" sz="1200" b="1" dirty="0"/>
              <a:t>i </a:t>
            </a:r>
            <a:r>
              <a:rPr lang="en-US" sz="1200" b="1" dirty="0" err="1"/>
              <a:t>bäckenutgången</a:t>
            </a:r>
            <a:endParaRPr lang="en-US" sz="1200" b="1" dirty="0"/>
          </a:p>
        </p:txBody>
      </p:sp>
      <p:sp>
        <p:nvSpPr>
          <p:cNvPr id="323" name="Rounded Rectangle 47">
            <a:extLst>
              <a:ext uri="{FF2B5EF4-FFF2-40B4-BE49-F238E27FC236}">
                <a16:creationId xmlns:a16="http://schemas.microsoft.com/office/drawing/2014/main" id="{1A5702F1-B916-45FA-8C0A-F854C1FC2EDD}"/>
              </a:ext>
            </a:extLst>
          </p:cNvPr>
          <p:cNvSpPr/>
          <p:nvPr/>
        </p:nvSpPr>
        <p:spPr>
          <a:xfrm>
            <a:off x="3746496" y="5503149"/>
            <a:ext cx="1414226" cy="7833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Axlar</a:t>
            </a:r>
            <a:r>
              <a:rPr lang="en-US" sz="1400" dirty="0"/>
              <a:t> </a:t>
            </a:r>
            <a:r>
              <a:rPr lang="en-US" sz="1400" dirty="0" err="1"/>
              <a:t>synliga</a:t>
            </a:r>
            <a:endParaRPr lang="en-US" sz="1400" dirty="0"/>
          </a:p>
        </p:txBody>
      </p:sp>
      <p:sp>
        <p:nvSpPr>
          <p:cNvPr id="324" name="Rounded Rectangle 39">
            <a:extLst>
              <a:ext uri="{FF2B5EF4-FFF2-40B4-BE49-F238E27FC236}">
                <a16:creationId xmlns:a16="http://schemas.microsoft.com/office/drawing/2014/main" id="{CB507E77-DB6D-48C4-A9D4-7DC45981080E}"/>
              </a:ext>
            </a:extLst>
          </p:cNvPr>
          <p:cNvSpPr/>
          <p:nvPr/>
        </p:nvSpPr>
        <p:spPr>
          <a:xfrm>
            <a:off x="5501786" y="5503149"/>
            <a:ext cx="1324900" cy="7833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Hakan </a:t>
            </a:r>
            <a:r>
              <a:rPr lang="en-US" sz="1400" dirty="0" err="1"/>
              <a:t>kan</a:t>
            </a:r>
            <a:r>
              <a:rPr lang="en-US" sz="1400" dirty="0"/>
              <a:t> </a:t>
            </a:r>
            <a:r>
              <a:rPr lang="en-US" sz="1400" dirty="0" err="1"/>
              <a:t>nås</a:t>
            </a:r>
            <a:r>
              <a:rPr lang="en-US" sz="1400" dirty="0"/>
              <a:t> </a:t>
            </a:r>
          </a:p>
        </p:txBody>
      </p:sp>
      <p:sp>
        <p:nvSpPr>
          <p:cNvPr id="325" name="Rounded Rectangle 48">
            <a:extLst>
              <a:ext uri="{FF2B5EF4-FFF2-40B4-BE49-F238E27FC236}">
                <a16:creationId xmlns:a16="http://schemas.microsoft.com/office/drawing/2014/main" id="{28143709-6D17-4237-BE92-8D195D6CF746}"/>
              </a:ext>
            </a:extLst>
          </p:cNvPr>
          <p:cNvSpPr/>
          <p:nvPr/>
        </p:nvSpPr>
        <p:spPr>
          <a:xfrm>
            <a:off x="7167751" y="5503653"/>
            <a:ext cx="1562037" cy="77887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Axeltryck</a:t>
            </a:r>
            <a:endParaRPr lang="en-US" sz="1400" dirty="0"/>
          </a:p>
          <a:p>
            <a:pPr algn="ctr"/>
            <a:r>
              <a:rPr lang="en-US" sz="1400" dirty="0" err="1"/>
              <a:t>eller</a:t>
            </a:r>
            <a:r>
              <a:rPr lang="en-US" sz="1400" dirty="0"/>
              <a:t> </a:t>
            </a:r>
            <a:r>
              <a:rPr lang="en-US" sz="1400" dirty="0" err="1"/>
              <a:t>vaggning</a:t>
            </a:r>
            <a:endParaRPr lang="en-US" sz="1400" dirty="0"/>
          </a:p>
        </p:txBody>
      </p:sp>
      <p:sp>
        <p:nvSpPr>
          <p:cNvPr id="52" name="Rounded Rectangle 50">
            <a:extLst>
              <a:ext uri="{FF2B5EF4-FFF2-40B4-BE49-F238E27FC236}">
                <a16:creationId xmlns:a16="http://schemas.microsoft.com/office/drawing/2014/main" id="{808EFA55-8CC3-9042-9724-AE79B29661C1}"/>
              </a:ext>
            </a:extLst>
          </p:cNvPr>
          <p:cNvSpPr/>
          <p:nvPr/>
        </p:nvSpPr>
        <p:spPr>
          <a:xfrm>
            <a:off x="5160721" y="1372022"/>
            <a:ext cx="1639223" cy="5085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“</a:t>
            </a:r>
            <a:r>
              <a:rPr lang="en-US" sz="1400" dirty="0" err="1"/>
              <a:t>Ballelyft</a:t>
            </a:r>
            <a:r>
              <a:rPr lang="en-US" sz="1400" dirty="0"/>
              <a:t>”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945" y="5788346"/>
            <a:ext cx="420660" cy="164606"/>
          </a:xfrm>
          <a:prstGeom prst="rect">
            <a:avLst/>
          </a:prstGeom>
        </p:spPr>
      </p:pic>
      <p:pic>
        <p:nvPicPr>
          <p:cNvPr id="13" name="Billed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635" y="4776122"/>
            <a:ext cx="420660" cy="164606"/>
          </a:xfrm>
          <a:prstGeom prst="rect">
            <a:avLst/>
          </a:prstGeom>
        </p:spPr>
      </p:pic>
      <p:pic>
        <p:nvPicPr>
          <p:cNvPr id="14" name="Billed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070" y="5787685"/>
            <a:ext cx="420660" cy="164606"/>
          </a:xfrm>
          <a:prstGeom prst="rect">
            <a:avLst/>
          </a:prstGeom>
        </p:spPr>
      </p:pic>
      <p:sp>
        <p:nvSpPr>
          <p:cNvPr id="63" name="Rounded Rectangle 70">
            <a:extLst>
              <a:ext uri="{FF2B5EF4-FFF2-40B4-BE49-F238E27FC236}">
                <a16:creationId xmlns:a16="http://schemas.microsoft.com/office/drawing/2014/main" id="{534500F0-7965-634F-BE71-26233B88EEA6}"/>
              </a:ext>
            </a:extLst>
          </p:cNvPr>
          <p:cNvSpPr/>
          <p:nvPr/>
        </p:nvSpPr>
        <p:spPr>
          <a:xfrm>
            <a:off x="8923176" y="1372022"/>
            <a:ext cx="1713124" cy="5085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err="1"/>
              <a:t>Överväg</a:t>
            </a:r>
            <a:r>
              <a:rPr lang="en-US" sz="1400" dirty="0"/>
              <a:t> </a:t>
            </a:r>
            <a:r>
              <a:rPr lang="en-US" sz="1400" dirty="0" err="1"/>
              <a:t>episiotomi</a:t>
            </a:r>
            <a:r>
              <a:rPr lang="en-US" sz="1400" dirty="0"/>
              <a:t> </a:t>
            </a:r>
          </a:p>
        </p:txBody>
      </p:sp>
      <p:cxnSp>
        <p:nvCxnSpPr>
          <p:cNvPr id="58" name="Straight Arrow Connector 59">
            <a:extLst>
              <a:ext uri="{FF2B5EF4-FFF2-40B4-BE49-F238E27FC236}">
                <a16:creationId xmlns:a16="http://schemas.microsoft.com/office/drawing/2014/main" id="{266AD021-675F-2840-B326-F73E49CC26A2}"/>
              </a:ext>
            </a:extLst>
          </p:cNvPr>
          <p:cNvCxnSpPr>
            <a:cxnSpLocks/>
            <a:stCxn id="317" idx="3"/>
            <a:endCxn id="318" idx="1"/>
          </p:cNvCxnSpPr>
          <p:nvPr/>
        </p:nvCxnSpPr>
        <p:spPr>
          <a:xfrm>
            <a:off x="8729788" y="4863134"/>
            <a:ext cx="515485" cy="421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9">
            <a:extLst>
              <a:ext uri="{FF2B5EF4-FFF2-40B4-BE49-F238E27FC236}">
                <a16:creationId xmlns:a16="http://schemas.microsoft.com/office/drawing/2014/main" id="{266AD021-675F-2840-B326-F73E49CC26A2}"/>
              </a:ext>
            </a:extLst>
          </p:cNvPr>
          <p:cNvCxnSpPr>
            <a:cxnSpLocks/>
          </p:cNvCxnSpPr>
          <p:nvPr/>
        </p:nvCxnSpPr>
        <p:spPr>
          <a:xfrm>
            <a:off x="8729788" y="3845434"/>
            <a:ext cx="507712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59">
            <a:extLst>
              <a:ext uri="{FF2B5EF4-FFF2-40B4-BE49-F238E27FC236}">
                <a16:creationId xmlns:a16="http://schemas.microsoft.com/office/drawing/2014/main" id="{266AD021-675F-2840-B326-F73E49CC26A2}"/>
              </a:ext>
            </a:extLst>
          </p:cNvPr>
          <p:cNvCxnSpPr>
            <a:cxnSpLocks/>
            <a:endCxn id="122" idx="1"/>
          </p:cNvCxnSpPr>
          <p:nvPr/>
        </p:nvCxnSpPr>
        <p:spPr>
          <a:xfrm flipV="1">
            <a:off x="8729788" y="2809852"/>
            <a:ext cx="515485" cy="5749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felt 15"/>
          <p:cNvSpPr txBox="1"/>
          <p:nvPr/>
        </p:nvSpPr>
        <p:spPr>
          <a:xfrm>
            <a:off x="2042758" y="1250471"/>
            <a:ext cx="13374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sv-SE" sz="1000" dirty="0"/>
              <a:t>När tidtagningen har påbörjats bör framsteg bedömas var 30:e sekund eller efter varannan krystning</a:t>
            </a:r>
          </a:p>
        </p:txBody>
      </p:sp>
      <p:sp>
        <p:nvSpPr>
          <p:cNvPr id="4" name="Rounded Rectangle 48">
            <a:extLst>
              <a:ext uri="{FF2B5EF4-FFF2-40B4-BE49-F238E27FC236}">
                <a16:creationId xmlns:a16="http://schemas.microsoft.com/office/drawing/2014/main" id="{B8170A0A-A9E0-C125-FB65-F79CFFFFF700}"/>
              </a:ext>
            </a:extLst>
          </p:cNvPr>
          <p:cNvSpPr/>
          <p:nvPr/>
        </p:nvSpPr>
        <p:spPr>
          <a:xfrm>
            <a:off x="9245273" y="5503652"/>
            <a:ext cx="1991685" cy="78286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1400" dirty="0" err="1"/>
              <a:t>Scoopa</a:t>
            </a:r>
            <a:r>
              <a:rPr lang="sv-SE" sz="1400" dirty="0"/>
              <a:t> fram huvudet / överväg ryggläge och tång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47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7A935-DA38-6846-A11D-0A50BE639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7" y="1170879"/>
            <a:ext cx="10475842" cy="4092001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sv-SE" sz="1200" b="1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Erfaren barnmorska och obstetriker ska vara på plats.</a:t>
            </a:r>
          </a:p>
          <a:p>
            <a:pPr marL="0" indent="0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200" b="1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CTG: </a:t>
            </a:r>
          </a:p>
          <a:p>
            <a:pPr marL="0" indent="0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200" b="1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    </a:t>
            </a:r>
            <a:r>
              <a:rPr lang="sv-SE" sz="1200" kern="100" dirty="0">
                <a:solidFill>
                  <a:srgbClr val="3B3838"/>
                </a:solidFill>
                <a:ea typeface="Calibri" panose="020F0502020204030204" pitchFamily="34" charset="0"/>
              </a:rPr>
              <a:t>A</a:t>
            </a:r>
            <a:r>
              <a:rPr lang="sv-SE" sz="1200" dirty="0"/>
              <a:t>nvänd alltid skalp(</a:t>
            </a:r>
            <a:r>
              <a:rPr lang="sv-SE" sz="1200" dirty="0" err="1"/>
              <a:t>rump</a:t>
            </a:r>
            <a:r>
              <a:rPr lang="sv-SE" sz="1200" dirty="0"/>
              <a:t>)elektrod när det är möjligt.</a:t>
            </a:r>
          </a:p>
          <a:p>
            <a:pPr marL="0" lvl="0" indent="0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200" dirty="0"/>
              <a:t>       Säkerställ att nödvändiga resurser finns på plats innan 5-minutersförlossningen påbörjas.</a:t>
            </a:r>
          </a:p>
          <a:p>
            <a:pPr marL="0" lvl="0" indent="0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sv-SE" sz="1200" dirty="0"/>
              <a:t>       Vid bradykardi: sträva efter att nå den "vita linjen" inom 2 minuter eller överväg akut kejsarsnitt.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sv-SE" sz="1200" b="1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5 minuter: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sv-SE" sz="1200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T</a:t>
            </a:r>
            <a:r>
              <a:rPr lang="sv-SE" sz="1200" dirty="0"/>
              <a:t>iden räknas från att barnet når den vita linjen (barnets bredaste punkt) tills barnet är helt framfött</a:t>
            </a:r>
            <a:r>
              <a:rPr lang="sv-SE" sz="1200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Krysta kontinuerligt från början av 5-minutersförlossningen                                                                                                                                                                                                         </a:t>
            </a:r>
            <a:r>
              <a:rPr lang="sv-SE" sz="1200" dirty="0"/>
              <a:t>Arbeta lugnt och metodiskt. Ange tiden högt var 30:e sekund. </a:t>
            </a:r>
            <a:endParaRPr lang="sv-SE" sz="1200" kern="100" dirty="0">
              <a:solidFill>
                <a:srgbClr val="3B3838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sv-SE" sz="1200" b="1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Födelseställning: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sv-SE" sz="1200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Stående, knästående</a:t>
            </a:r>
            <a:r>
              <a:rPr lang="sv-SE" sz="1200" dirty="0"/>
              <a:t> eller hukande ställning ökar bäckenets diameter, främjar rörlighet och kvinnans kraft 			                    Rörelse kan underlätta rotation och främja processen</a:t>
            </a:r>
            <a:endParaRPr lang="sv-SE" sz="1200" kern="100" dirty="0">
              <a:solidFill>
                <a:srgbClr val="3B3838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sv-SE" sz="1200" b="1" dirty="0"/>
              <a:t>Algoritm:</a:t>
            </a:r>
            <a:r>
              <a:rPr lang="sv-SE" sz="1200" b="1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											   </a:t>
            </a:r>
            <a:r>
              <a:rPr lang="sv-SE" sz="1200" dirty="0"/>
              <a:t>Gå igenom algoritmen tillsammans vid teamets timeout före födseln</a:t>
            </a:r>
            <a:r>
              <a:rPr lang="sv-SE" sz="1200" b="1" kern="100" dirty="0">
                <a:solidFill>
                  <a:srgbClr val="3B3838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sv-SE" sz="1200" dirty="0"/>
              <a:t>Gör en gemensam bedömning av situationen INNAN någon åtgärd påbörjas.</a:t>
            </a:r>
            <a:endParaRPr lang="sv-SE" sz="1200" kern="100" dirty="0">
              <a:solidFill>
                <a:srgbClr val="3B3838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sv-SE" sz="1200" kern="100" dirty="0">
              <a:solidFill>
                <a:srgbClr val="3B3838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  <a:p>
            <a:pPr marL="0" indent="0">
              <a:lnSpc>
                <a:spcPct val="120000"/>
              </a:lnSpc>
              <a:buNone/>
            </a:pPr>
            <a:endParaRPr lang="en-US" sz="1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66E6BA-848E-DD49-91B5-6387B50A720B}"/>
              </a:ext>
            </a:extLst>
          </p:cNvPr>
          <p:cNvSpPr txBox="1"/>
          <p:nvPr/>
        </p:nvSpPr>
        <p:spPr>
          <a:xfrm>
            <a:off x="735497" y="312617"/>
            <a:ext cx="5318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BASIS FÖR VAGINAL SÄTESFÖDSEL</a:t>
            </a:r>
          </a:p>
        </p:txBody>
      </p:sp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5EFC94E5-230D-7C8E-128E-F9B48A7A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497" y="5821681"/>
            <a:ext cx="10816423" cy="899798"/>
          </a:xfrm>
        </p:spPr>
        <p:txBody>
          <a:bodyPr/>
          <a:lstStyle/>
          <a:p>
            <a:r>
              <a:rPr lang="en-US" b="1" dirty="0">
                <a:highlight>
                  <a:srgbClr val="FFFF00"/>
                </a:highlight>
              </a:rPr>
              <a:t>This algorithm is free to use, provided it is used unchanged and one of the following publications is referenced</a:t>
            </a:r>
            <a:r>
              <a:rPr lang="en-US" b="1">
                <a:highlight>
                  <a:srgbClr val="FFFF00"/>
                </a:highlight>
              </a:rPr>
              <a:t>:</a:t>
            </a:r>
            <a:r>
              <a:rPr lang="en-US" b="1"/>
              <a:t> W</a:t>
            </a:r>
            <a:r>
              <a:rPr lang="en-GB" i="1" dirty="0" err="1">
                <a:solidFill>
                  <a:schemeClr val="bg2">
                    <a:lumMod val="25000"/>
                  </a:schemeClr>
                </a:solidFill>
              </a:rPr>
              <a:t>alker</a:t>
            </a:r>
            <a:r>
              <a:rPr lang="en-GB" i="1" dirty="0">
                <a:solidFill>
                  <a:schemeClr val="bg2">
                    <a:lumMod val="25000"/>
                  </a:schemeClr>
                </a:solidFill>
              </a:rPr>
              <a:t> S, Breslin E, </a:t>
            </a:r>
            <a:r>
              <a:rPr lang="en-GB" i="1" dirty="0" err="1">
                <a:solidFill>
                  <a:schemeClr val="bg2">
                    <a:lumMod val="25000"/>
                  </a:schemeClr>
                </a:solidFill>
              </a:rPr>
              <a:t>Scamell</a:t>
            </a:r>
            <a:r>
              <a:rPr lang="en-GB" i="1" dirty="0">
                <a:solidFill>
                  <a:schemeClr val="bg2">
                    <a:lumMod val="25000"/>
                  </a:schemeClr>
                </a:solidFill>
              </a:rPr>
              <a:t> M, Parker P (2017) Effectiveness of vaginal breech birth training strategies: an integrative review of the literature. Birth. 44(2):101-9.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694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4129</TotalTime>
  <Words>387</Words>
  <Application>Microsoft Office PowerPoint</Application>
  <PresentationFormat>Widescreen</PresentationFormat>
  <Paragraphs>100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Walker, Shawn</dc:creator>
  <cp:lastModifiedBy>Kamilla Nielsen</cp:lastModifiedBy>
  <cp:revision>76</cp:revision>
  <cp:lastPrinted>2020-06-16T14:57:40Z</cp:lastPrinted>
  <dcterms:created xsi:type="dcterms:W3CDTF">2018-03-20T08:14:38Z</dcterms:created>
  <dcterms:modified xsi:type="dcterms:W3CDTF">2026-10-17T20:15:45Z</dcterms:modified>
</cp:coreProperties>
</file>